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4" y="-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85B2E-8165-FD40-806A-4F2BB89D8176}" type="datetimeFigureOut">
              <a:rPr lang="en-US" smtClean="0"/>
              <a:t>5/30/15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E887-5EA7-5F4D-B61C-1CAF725C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2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57AC22-AE6C-F842-BA87-1181C25A60E3}" type="slidenum">
              <a:rPr lang="en-US"/>
              <a:pPr/>
              <a:t>8</a:t>
            </a:fld>
            <a:endParaRPr lang="en-US"/>
          </a:p>
        </p:txBody>
      </p:sp>
      <p:sp>
        <p:nvSpPr>
          <p:cNvPr id="71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327322-1FA8-3943-A318-1BF933D26F83}" type="slidenum">
              <a:rPr lang="en-US"/>
              <a:pPr/>
              <a:t>10</a:t>
            </a:fld>
            <a:endParaRPr lang="en-US"/>
          </a:p>
        </p:txBody>
      </p:sp>
      <p:sp>
        <p:nvSpPr>
          <p:cNvPr id="81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9534A4-6559-7D47-83BB-2ABA095C4598}" type="slidenum">
              <a:rPr lang="en-US"/>
              <a:pPr/>
              <a:t>11</a:t>
            </a:fld>
            <a:endParaRPr lang="en-US"/>
          </a:p>
        </p:txBody>
      </p:sp>
      <p:sp>
        <p:nvSpPr>
          <p:cNvPr id="92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4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8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7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4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5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5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1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01B8-E8CE-BD4C-8A0A-5DEA2D9BCEA3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52FDC-8289-8A40-9987-BF6F9B84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Wavelet-based clustering of time series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Kathy Norman, </a:t>
            </a:r>
            <a:r>
              <a:rPr lang="en-US" dirty="0" err="1" smtClean="0"/>
              <a:t>Ssurey</a:t>
            </a:r>
            <a:r>
              <a:rPr lang="en-US" dirty="0" smtClean="0"/>
              <a:t> Moon, Felix Huang, Josue Kuri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4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4000"/>
              <a:t>Clustering of earthquake freq.(1/2)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3565525"/>
            <a:ext cx="4846637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096963"/>
            <a:ext cx="5815013" cy="328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6399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4000"/>
              <a:t>Clustering of earthquake freq.(2/2)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995363"/>
            <a:ext cx="5808662" cy="311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657600"/>
            <a:ext cx="5889625" cy="324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424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Wavelet transformation as a feature extraction mechanism.</a:t>
            </a:r>
          </a:p>
          <a:p>
            <a:r>
              <a:rPr lang="en-US" dirty="0" smtClean="0"/>
              <a:t>Both, qualitative and quantitative evaluation needed to understand data and when an algorithm is a good fit.</a:t>
            </a:r>
          </a:p>
          <a:p>
            <a:r>
              <a:rPr lang="en-US" dirty="0" smtClean="0"/>
              <a:t>Silhouette coefficient not significantly sensitive to dimensionality reduction.</a:t>
            </a:r>
          </a:p>
          <a:p>
            <a:r>
              <a:rPr lang="en-US" dirty="0" smtClean="0"/>
              <a:t>A combination of measurements needed for a better evaluation.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Time series clustering</a:t>
            </a:r>
          </a:p>
          <a:p>
            <a:endParaRPr lang="en-US" dirty="0" smtClean="0"/>
          </a:p>
          <a:p>
            <a:r>
              <a:rPr lang="en-US" dirty="0" smtClean="0"/>
              <a:t>Wavelet transformation</a:t>
            </a:r>
          </a:p>
          <a:p>
            <a:endParaRPr lang="en-US" dirty="0" smtClean="0"/>
          </a:p>
          <a:p>
            <a:r>
              <a:rPr lang="en-US" dirty="0" smtClean="0"/>
              <a:t>Wavelet-based feature extraction</a:t>
            </a:r>
          </a:p>
          <a:p>
            <a:endParaRPr lang="en-US" dirty="0" smtClean="0"/>
          </a:p>
          <a:p>
            <a:r>
              <a:rPr lang="en-US" dirty="0" smtClean="0"/>
              <a:t>Experimental evaluation</a:t>
            </a:r>
          </a:p>
          <a:p>
            <a:endParaRPr lang="en-US" dirty="0" smtClean="0"/>
          </a:p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0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series: sequence of data points indexed by time.</a:t>
            </a:r>
          </a:p>
          <a:p>
            <a:r>
              <a:rPr lang="en-US" dirty="0" smtClean="0"/>
              <a:t>Clustering: Exploratory technique to understand underlying patterns.</a:t>
            </a:r>
          </a:p>
          <a:p>
            <a:r>
              <a:rPr lang="en-US" dirty="0" smtClean="0"/>
              <a:t>Dimensionality reduction.</a:t>
            </a:r>
          </a:p>
          <a:p>
            <a:pPr lvl="1"/>
            <a:r>
              <a:rPr lang="en-US" dirty="0" smtClean="0"/>
              <a:t>Feature selection </a:t>
            </a:r>
            <a:r>
              <a:rPr lang="en-US" dirty="0" err="1" smtClean="0"/>
              <a:t>vs</a:t>
            </a:r>
            <a:r>
              <a:rPr lang="en-US" dirty="0" smtClean="0"/>
              <a:t> feature extraction.</a:t>
            </a:r>
          </a:p>
          <a:p>
            <a:r>
              <a:rPr lang="en-US" dirty="0" smtClean="0"/>
              <a:t>Feature extraction: SVD, DFT, DWT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8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time-frequency transformation technique for hierarchical decomposition of signals.</a:t>
            </a:r>
          </a:p>
          <a:p>
            <a:r>
              <a:rPr lang="en-US" dirty="0" smtClean="0"/>
              <a:t>Initially developed for seismic signal analysis.</a:t>
            </a:r>
          </a:p>
          <a:p>
            <a:r>
              <a:rPr lang="en-US" dirty="0" smtClean="0"/>
              <a:t>Decomposition of a signal into:	</a:t>
            </a:r>
          </a:p>
          <a:p>
            <a:pPr lvl="1"/>
            <a:r>
              <a:rPr lang="en-US" dirty="0" smtClean="0"/>
              <a:t>An approximation of the original signal</a:t>
            </a:r>
          </a:p>
          <a:p>
            <a:pPr lvl="1"/>
            <a:r>
              <a:rPr lang="en-US" dirty="0" smtClean="0"/>
              <a:t>Coefficients for increasing levels of detail</a:t>
            </a:r>
          </a:p>
          <a:p>
            <a:r>
              <a:rPr lang="en-US" dirty="0" smtClean="0"/>
              <a:t>Reconstruction</a:t>
            </a:r>
          </a:p>
          <a:p>
            <a:pPr lvl="1"/>
            <a:r>
              <a:rPr lang="en-US" dirty="0" smtClean="0"/>
              <a:t>Exact original or approximate depending on number of coefficients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9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of time series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08" y="1417638"/>
            <a:ext cx="6449901" cy="49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Wavelet-based 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Each time series has 1024 elements</a:t>
            </a:r>
          </a:p>
          <a:p>
            <a:r>
              <a:rPr lang="en-US" dirty="0" smtClean="0"/>
              <a:t>For a given level of decomposition </a:t>
            </a:r>
            <a:r>
              <a:rPr lang="en-US" i="1" dirty="0" smtClean="0"/>
              <a:t>r</a:t>
            </a:r>
            <a:r>
              <a:rPr lang="en-US" dirty="0" smtClean="0"/>
              <a:t>, a </a:t>
            </a:r>
            <a:r>
              <a:rPr lang="en-US" dirty="0"/>
              <a:t>d</a:t>
            </a:r>
            <a:r>
              <a:rPr lang="en-US" dirty="0" smtClean="0"/>
              <a:t>iscrete </a:t>
            </a:r>
            <a:r>
              <a:rPr lang="en-US" dirty="0"/>
              <a:t>w</a:t>
            </a:r>
            <a:r>
              <a:rPr lang="en-US" dirty="0" smtClean="0"/>
              <a:t>avelet transformation generates:</a:t>
            </a:r>
          </a:p>
          <a:p>
            <a:pPr lvl="1"/>
            <a:r>
              <a:rPr lang="en-US" dirty="0" smtClean="0"/>
              <a:t>An A vector of approximation coefficients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D vectors of detail coefficients</a:t>
            </a:r>
          </a:p>
          <a:p>
            <a:r>
              <a:rPr lang="en-US" dirty="0" smtClean="0"/>
              <a:t>Example: For </a:t>
            </a:r>
            <a:r>
              <a:rPr lang="en-US" i="1" dirty="0" smtClean="0"/>
              <a:t>r</a:t>
            </a:r>
            <a:r>
              <a:rPr lang="en-US" dirty="0" smtClean="0"/>
              <a:t>=2</a:t>
            </a:r>
          </a:p>
          <a:p>
            <a:pPr lvl="1"/>
            <a:r>
              <a:rPr lang="en-US" dirty="0" smtClean="0"/>
              <a:t>An A vector of length 256</a:t>
            </a:r>
          </a:p>
          <a:p>
            <a:pPr lvl="1"/>
            <a:r>
              <a:rPr lang="en-US" dirty="0" smtClean="0"/>
              <a:t>A first D</a:t>
            </a:r>
            <a:r>
              <a:rPr lang="en-US" baseline="-25000" dirty="0" smtClean="0"/>
              <a:t>2</a:t>
            </a:r>
            <a:r>
              <a:rPr lang="en-US" dirty="0" smtClean="0"/>
              <a:t> vector of length 256</a:t>
            </a:r>
          </a:p>
          <a:p>
            <a:pPr lvl="1"/>
            <a:r>
              <a:rPr lang="en-US" dirty="0" smtClean="0"/>
              <a:t>A second D</a:t>
            </a:r>
            <a:r>
              <a:rPr lang="en-US" baseline="-25000" dirty="0" smtClean="0"/>
              <a:t>1</a:t>
            </a:r>
            <a:r>
              <a:rPr lang="en-US" dirty="0" smtClean="0"/>
              <a:t> vector of length 512</a:t>
            </a:r>
          </a:p>
          <a:p>
            <a:r>
              <a:rPr lang="en-US" dirty="0"/>
              <a:t>W</a:t>
            </a:r>
            <a:r>
              <a:rPr lang="en-US" dirty="0" smtClean="0"/>
              <a:t>e use [A,D</a:t>
            </a:r>
            <a:r>
              <a:rPr lang="en-US" baseline="-25000" dirty="0" smtClean="0"/>
              <a:t>2</a:t>
            </a:r>
            <a:r>
              <a:rPr lang="en-US" dirty="0" smtClean="0"/>
              <a:t>] as the feature vector for the 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6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Closing stock prices</a:t>
            </a:r>
          </a:p>
          <a:p>
            <a:pPr lvl="1"/>
            <a:r>
              <a:rPr lang="en-US" dirty="0" smtClean="0"/>
              <a:t>Currency exchange rates</a:t>
            </a:r>
          </a:p>
          <a:p>
            <a:pPr lvl="1"/>
            <a:r>
              <a:rPr lang="en-US" dirty="0" smtClean="0"/>
              <a:t>Earthquake data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Mini-Batch K-Means</a:t>
            </a:r>
          </a:p>
          <a:p>
            <a:pPr lvl="1"/>
            <a:r>
              <a:rPr lang="en-US" dirty="0" smtClean="0"/>
              <a:t>Affinity Propagation</a:t>
            </a:r>
          </a:p>
          <a:p>
            <a:pPr lvl="1"/>
            <a:r>
              <a:rPr lang="en-US" dirty="0" smtClean="0"/>
              <a:t>Spectral Clustering</a:t>
            </a:r>
          </a:p>
          <a:p>
            <a:pPr lvl="1"/>
            <a:r>
              <a:rPr lang="en-US" dirty="0" smtClean="0"/>
              <a:t>Ward</a:t>
            </a:r>
          </a:p>
          <a:p>
            <a:pPr lvl="1"/>
            <a:r>
              <a:rPr lang="en-US" dirty="0" smtClean="0"/>
              <a:t>Agglomerative Clustering</a:t>
            </a:r>
          </a:p>
          <a:p>
            <a:pPr lvl="1"/>
            <a:r>
              <a:rPr lang="en-US" dirty="0" smtClean="0"/>
              <a:t>Birch</a:t>
            </a:r>
          </a:p>
          <a:p>
            <a:pPr lvl="1"/>
            <a:r>
              <a:rPr lang="en-US" dirty="0" smtClean="0"/>
              <a:t>DBSCAN</a:t>
            </a:r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Silhouette coefficient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4400"/>
              <a:t>Evaluation criteria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marL="8636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n-US">
                <a:latin typeface="Calibri" charset="0"/>
              </a:rPr>
              <a:t>Unsupervised learning</a:t>
            </a:r>
          </a:p>
          <a:p>
            <a:pPr lvl="1" hangingPunct="1">
              <a:lnSpc>
                <a:spcPct val="100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US">
                <a:latin typeface="Calibri" charset="0"/>
              </a:rPr>
              <a:t>No label, No SSE(Sum of Square Errors)</a:t>
            </a:r>
          </a:p>
          <a:p>
            <a:pPr lvl="1" hangingPunct="1">
              <a:lnSpc>
                <a:spcPct val="100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US">
                <a:latin typeface="Calibri" charset="0"/>
              </a:rPr>
              <a:t>Internal evaluation using clusters themselves</a:t>
            </a:r>
          </a:p>
          <a:p>
            <a:pPr hangingPunct="1">
              <a:lnSpc>
                <a:spcPct val="100000"/>
              </a:lnSpc>
              <a:spcAft>
                <a:spcPts val="1425"/>
              </a:spcAft>
              <a:buSzPct val="45000"/>
              <a:buFont typeface="Wingdings" charset="0"/>
              <a:buChar char=""/>
            </a:pPr>
            <a:r>
              <a:rPr lang="en-US">
                <a:latin typeface="Calibri" charset="0"/>
              </a:rPr>
              <a:t>Silhouette coefficient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598863"/>
            <a:ext cx="887413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222625"/>
            <a:ext cx="27416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797300"/>
            <a:ext cx="2925762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189038" y="4479925"/>
            <a:ext cx="7497762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hangingPunct="1">
              <a:spcAft>
                <a:spcPts val="1138"/>
              </a:spcAft>
            </a:pPr>
            <a:r>
              <a:rPr lang="en-US">
                <a:latin typeface="Calibri" charset="0"/>
              </a:rPr>
              <a:t>a : average distance between a random node in a cluster and other nodes in the cluster (Cohesion).</a:t>
            </a:r>
          </a:p>
          <a:p>
            <a:pPr hangingPunct="1">
              <a:spcAft>
                <a:spcPts val="1138"/>
              </a:spcAft>
            </a:pPr>
            <a:r>
              <a:rPr lang="en-US">
                <a:latin typeface="Calibri" charset="0"/>
              </a:rPr>
              <a:t>b : minimum value of the average distance between a random node in a cluster and other nodes in another cluster (Separation).</a:t>
            </a:r>
          </a:p>
        </p:txBody>
      </p:sp>
    </p:spTree>
    <p:extLst>
      <p:ext uri="{BB962C8B-B14F-4D97-AF65-F5344CB8AC3E}">
        <p14:creationId xmlns:p14="http://schemas.microsoft.com/office/powerpoint/2010/main" val="26688884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stock prices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42" y="1417638"/>
            <a:ext cx="8434270" cy="54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355</Words>
  <Application>Microsoft Macintosh PowerPoint</Application>
  <PresentationFormat>On-screen Show (4:3)</PresentationFormat>
  <Paragraphs>70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Wavelet-based clustering of time series</vt:lpstr>
      <vt:lpstr>Presentation outline</vt:lpstr>
      <vt:lpstr>Time series clustering</vt:lpstr>
      <vt:lpstr>Wavelet transformation</vt:lpstr>
      <vt:lpstr>Reconstruction of time series</vt:lpstr>
      <vt:lpstr>Wavelet-based feature extraction</vt:lpstr>
      <vt:lpstr>Experimental evaluation</vt:lpstr>
      <vt:lpstr>Evaluation criteria</vt:lpstr>
      <vt:lpstr>Clustering of stock prices</vt:lpstr>
      <vt:lpstr>Clustering of earthquake freq.(1/2)</vt:lpstr>
      <vt:lpstr>Clustering of earthquake freq.(2/2)</vt:lpstr>
      <vt:lpstr>Conclusions</vt:lpstr>
    </vt:vector>
  </TitlesOfParts>
  <Company>Facebook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Josue Kuri</dc:creator>
  <cp:lastModifiedBy>Josue Kuri</cp:lastModifiedBy>
  <cp:revision>20</cp:revision>
  <dcterms:created xsi:type="dcterms:W3CDTF">2015-05-28T07:04:57Z</dcterms:created>
  <dcterms:modified xsi:type="dcterms:W3CDTF">2015-05-31T03:37:00Z</dcterms:modified>
</cp:coreProperties>
</file>